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sldIdLst>
    <p:sldId id="256" r:id="rId2"/>
    <p:sldId id="261" r:id="rId3"/>
    <p:sldId id="264" r:id="rId4"/>
    <p:sldId id="265" r:id="rId5"/>
    <p:sldId id="266" r:id="rId6"/>
    <p:sldId id="267" r:id="rId7"/>
    <p:sldId id="268" r:id="rId8"/>
    <p:sldId id="269" r:id="rId9"/>
    <p:sldId id="272" r:id="rId10"/>
    <p:sldId id="270" r:id="rId11"/>
    <p:sldId id="271" r:id="rId12"/>
    <p:sldId id="273" r:id="rId13"/>
    <p:sldId id="274" r:id="rId14"/>
    <p:sldId id="275" r:id="rId15"/>
    <p:sldId id="27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9BAC8-AAE9-4B89-8FDF-AD4DC66F63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05CD93-90A1-4572-A61F-93AB656DD5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17F0E-15F3-4117-9767-71B4767C8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7A518-1EB3-4CD4-9493-CA8EF2F36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8C9AF-85BD-426A-B0CC-76A62BAFF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12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B8047-DF1E-49A4-8E0C-DA23C362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84FCC-6ACA-48B6-8A66-885F48E90D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4A11B-245C-4443-A9C8-23B9F9360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972006-3B5C-4D92-97FB-4B98A377E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9E87B-EDD9-49F1-8161-FB272C1BC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50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B08A1F-7142-492F-BEC5-1DA8F13BCE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B8E6F2-FCFA-400C-99F9-B32A2069CC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5CDF5-A108-4023-9DA2-56C860A73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9C375-BC0A-4BE2-A833-E7EB51829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B1F4D-BAD2-4C80-9EE0-2C35E8525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079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4B2E1-8A94-47C6-8503-04AA1499E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6B66D-0B94-43F6-BF7B-9C4480D65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F1F04-75A4-4D8B-A250-D9A7B35C4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087A6-16EA-45E3-A93E-E63119007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71336-3CAD-49A6-B401-E9CE3C1A2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600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01143-3B3B-4E88-B8DF-13F808197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191D2-44F7-41D2-A676-C57F298AA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C9CE1-0F59-45F9-A775-17C59B87E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3B73A-01F2-44E0-B9F6-37696CAD4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87C5F-167A-427E-92BC-7096D887A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24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9E62D-223B-4112-86F7-3433A4B5A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B928A-29A5-4BA4-AC40-C1C6874553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C614CD-8D70-49F3-A2EF-9762A81CF3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CBBA85-DE32-415A-B5BA-3D1E883E7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3F786D-776B-4D9F-A5AB-5D701F6EC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6C7C79-0B28-4E95-9698-DA8F004E8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90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58ECE-DABC-48CA-825A-137CF11C9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5DBE4-C392-4A16-BC8D-3FD547F9D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591973-4D03-49CE-B8D3-73D2628775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4C1662-919D-415A-9939-0CD7D27197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10A546-9819-4C01-98DC-BECD346595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BFA6D5-3D99-4BD0-A4B7-2F672BB78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43813F-93C0-436F-A884-5ECB1BA96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5B3BC5-EC3F-4F17-9512-198226C14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73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378C6-CFDB-4175-B1D3-210F491E4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3DC28C-BA3F-4CE2-A236-21C6D056F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3C3A1-927C-4E97-9577-59963EA81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E93A5-6DD2-430D-9E92-D4CC436A3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63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D5DD62-183B-40B4-AAF5-D1AD8C027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E2A82B-BF49-4DAD-851E-2C279B903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AB6FB-C56E-4A6A-9929-C8BCE69B0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489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5455C-D6AB-4677-8165-B76C62211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D61B8-684B-4F5A-B53E-F7CED3F03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170C7-5C88-416F-BB9D-DFC4396B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9B8AAB-273F-4B80-A792-213D5D27C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F3BA8-2347-462F-95CF-BA91704B3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BAD586-06FD-40FC-ABE0-0FCEC1790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84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47D34-D0AE-41D5-A8A2-670DD8C7B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15B911-742C-4EE1-A614-283E4A2F39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93DB4F-3488-4978-B49F-6880B9584C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337CCF-6872-4F98-929F-26F15499E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9/11/2021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2DF5EB-B3D1-4AB9-B69C-174481FF4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038796-B3F6-4518-A533-FA7999EF8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55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260DD2-96FD-4E11-9BC3-7C8743A86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A80A3D-1C0C-4CAB-B98B-F37F3D3A8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4F4A4-FD86-4AE4-A09D-76B675A53F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9/11/2021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986B7B-9279-49CB-95AB-24CA1CEA1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69303-CC15-4E4E-AF8B-D9BDBC7DF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67685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32">
            <a:extLst>
              <a:ext uri="{FF2B5EF4-FFF2-40B4-BE49-F238E27FC236}">
                <a16:creationId xmlns:a16="http://schemas.microsoft.com/office/drawing/2014/main" id="{129579E8-8FA2-4D2F-A8F9-7EF7C9594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506306-285E-4D77-9E90-9899857D2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1170" y="4334175"/>
            <a:ext cx="10136422" cy="1159200"/>
          </a:xfrm>
        </p:spPr>
        <p:txBody>
          <a:bodyPr anchor="b">
            <a:normAutofit/>
          </a:bodyPr>
          <a:lstStyle/>
          <a:p>
            <a:r>
              <a:rPr lang="en-US" sz="24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R-Project</a:t>
            </a:r>
            <a:br>
              <a:rPr lang="en-US" sz="24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>
                <a:effectLst/>
                <a:latin typeface="Constantia" panose="0203060205030603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Predicting the average life expectancy of people of 193 Countries.</a:t>
            </a:r>
            <a:endParaRPr lang="en-IN" sz="2400">
              <a:latin typeface="Constantia" panose="020306020503060303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257CD2-D2ED-4B0C-8092-A6A41B8596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6695" y="5493376"/>
            <a:ext cx="8045373" cy="742280"/>
          </a:xfrm>
        </p:spPr>
        <p:txBody>
          <a:bodyPr anchor="ctr">
            <a:normAutofit/>
          </a:bodyPr>
          <a:lstStyle/>
          <a:p>
            <a:r>
              <a:rPr lang="en-IN" sz="2000">
                <a:solidFill>
                  <a:schemeClr val="tx1">
                    <a:alpha val="60000"/>
                  </a:schemeClr>
                </a:solidFill>
              </a:rPr>
              <a:t>Submitted by: Rahul Sisodia</a:t>
            </a:r>
          </a:p>
        </p:txBody>
      </p:sp>
      <p:grpSp>
        <p:nvGrpSpPr>
          <p:cNvPr id="44" name="Group 34">
            <a:extLst>
              <a:ext uri="{FF2B5EF4-FFF2-40B4-BE49-F238E27FC236}">
                <a16:creationId xmlns:a16="http://schemas.microsoft.com/office/drawing/2014/main" id="{3FEB7750-5E3F-43E4-B0BB-6614A165F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2C4BB42A-C350-43AC-AC2C-A62D52755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9FD94A1A-9337-49FD-9F42-833C51F1E0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0E3EDB1-5CD1-409F-A842-07EA1C39D9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82" r="1" b="15006"/>
          <a:stretch/>
        </p:blipFill>
        <p:spPr>
          <a:xfrm>
            <a:off x="1411171" y="788781"/>
            <a:ext cx="10136422" cy="3260058"/>
          </a:xfrm>
          <a:prstGeom prst="rect">
            <a:avLst/>
          </a:prstGeom>
        </p:spPr>
      </p:pic>
      <p:sp>
        <p:nvSpPr>
          <p:cNvPr id="6" name="AutoShape 4">
            <a:extLst>
              <a:ext uri="{FF2B5EF4-FFF2-40B4-BE49-F238E27FC236}">
                <a16:creationId xmlns:a16="http://schemas.microsoft.com/office/drawing/2014/main" id="{4D8573CB-7E3A-44EA-8D28-260E4A177E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665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lowchart: Document 26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638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E0331-C3BC-44B8-8339-901939688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Bivariate Analysis </a:t>
            </a:r>
          </a:p>
        </p:txBody>
      </p:sp>
      <p:pic>
        <p:nvPicPr>
          <p:cNvPr id="6" name="Content Placeholder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F71DB7FB-946C-4013-94B9-9FB81FEFA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6" r="1075" b="7319"/>
          <a:stretch/>
        </p:blipFill>
        <p:spPr>
          <a:xfrm>
            <a:off x="3535680" y="2803354"/>
            <a:ext cx="8631050" cy="402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41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29579E8-8FA2-4D2F-A8F9-7EF7C9594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1FAD5-F273-49EA-87A1-F4D2CFD73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170" y="4334175"/>
            <a:ext cx="10136422" cy="11592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Bivariate analysis</a:t>
            </a:r>
            <a:b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39421A-B2F0-4386-BDF4-11749C3BD6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56695" y="5493376"/>
            <a:ext cx="8045373" cy="7422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kern="1200" spc="5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Developed countries has much more life expectancy as compared to developing g countries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FEB7750-5E3F-43E4-B0BB-6614A165F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2C4BB42A-C350-43AC-AC2C-A62D52755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9FD94A1A-9337-49FD-9F42-833C51F1E0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6" name="Content Placeholder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FE773941-88E2-47FE-8B74-1D4FE28BA8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" t="14946" r="2185" b="8165"/>
          <a:stretch/>
        </p:blipFill>
        <p:spPr>
          <a:xfrm>
            <a:off x="2490267" y="643469"/>
            <a:ext cx="7978229" cy="355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120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ED08A1D-4632-47AB-8832-C17BA0086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2C0806-9BC9-4E0B-A724-CE8A925ED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62399"/>
            <a:ext cx="4357499" cy="1494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Principal Component Analysis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075437B-93A1-4A73-812B-C5030CC2F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BB8505BE-2298-4E13-A7FB-2D05006D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6751C2C2-B295-4CDA-9112-A35D684DC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BF6BDD-6924-44CE-88DB-C2BEE0DC5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1678" y="2286000"/>
            <a:ext cx="4363595" cy="3844800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alpha val="60000"/>
                  </a:schemeClr>
                </a:solidFill>
              </a:rPr>
              <a:t>In our data set there are more feature.  So PCA is used to overcome features redundancy in a data set.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alpha val="60000"/>
                  </a:schemeClr>
                </a:solidFill>
              </a:rPr>
              <a:t>These features are low dimensional in nature.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alpha val="60000"/>
                  </a:schemeClr>
                </a:solidFill>
              </a:rPr>
              <a:t>These components aim to capture as much information as possible with high explained variance.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alpha val="60000"/>
                  </a:schemeClr>
                </a:solidFill>
              </a:rPr>
              <a:t>PCA is applied on a data set with numeric variables.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alpha val="60000"/>
                  </a:schemeClr>
                </a:solidFill>
              </a:rPr>
              <a:t>PCA is a tool which helps to produce better visualizations of high dimensional data.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alpha val="60000"/>
                  </a:schemeClr>
                </a:solidFill>
              </a:rPr>
              <a:t>PCA is sensitive to the scale of the features.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alpha val="60000"/>
                  </a:schemeClr>
                </a:solidFill>
              </a:rPr>
              <a:t>PCA assumes a linear relationship between features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400">
              <a:solidFill>
                <a:schemeClr val="tx1">
                  <a:alpha val="60000"/>
                </a:schemeClr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140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2998B86-A559-41AE-9F19-A6F5A4ABC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5028" y="2251796"/>
            <a:ext cx="5572564" cy="235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536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ED08A1D-4632-47AB-8832-C17BA0086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6DF4D3-106C-4627-9377-3C6CF3226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62399"/>
            <a:ext cx="4357499" cy="1494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Regression Model</a:t>
            </a:r>
            <a:b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075437B-93A1-4A73-812B-C5030CC2F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BB8505BE-2298-4E13-A7FB-2D05006D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6751C2C2-B295-4CDA-9112-A35D684DC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EF25DB-09A5-40D3-AF5F-86D5906DB4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1678" y="2286000"/>
            <a:ext cx="4363595" cy="3844800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alpha val="60000"/>
                  </a:schemeClr>
                </a:solidFill>
              </a:rPr>
              <a:t>Linear regression model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alpha val="60000"/>
                  </a:schemeClr>
                </a:solidFill>
              </a:rPr>
              <a:t>Linear Regression establishes a relationship between dependent variable (Y) and one or more independent variables (X) using a best fit straight line (also known as regression line).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alpha val="60000"/>
                  </a:schemeClr>
                </a:solidFill>
              </a:rPr>
              <a:t>It is represented by an equation Y=a+b*X + e, where a is intercept, b is slope of the line and e is error term.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alpha val="60000"/>
                  </a:schemeClr>
                </a:solidFill>
              </a:rPr>
              <a:t>We build the linear regression model to predict the next year value of life expectancy.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alpha val="60000"/>
                  </a:schemeClr>
                </a:solidFill>
              </a:rPr>
              <a:t>Our model gives result Multiple R-squared 0.6332,Adjusted R-squared:  0.6329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alpha val="60000"/>
                  </a:schemeClr>
                </a:solidFill>
              </a:rPr>
              <a:t>p-value: &lt; 2.2e-16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C5D26F-0F79-41F0-A51F-2B154609F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5028" y="1237419"/>
            <a:ext cx="5572564" cy="438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98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53D24F-3690-4ED6-A3B8-0788385F7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Prediction of model</a:t>
            </a:r>
            <a:b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B6F1FB-890B-4F9F-8173-64ABAF933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397322"/>
            <a:ext cx="6894576" cy="238086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B078E1-54A9-4575-AB7B-ED0FAAC389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4296" y="4798577"/>
            <a:ext cx="6894576" cy="14284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/>
              <a:t>Mean Accuracy of regression model is:  92.8165501692204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/>
              <a:t> Median Accuracy of regression model is:  94.1660378564322</a:t>
            </a:r>
          </a:p>
        </p:txBody>
      </p:sp>
    </p:spTree>
    <p:extLst>
      <p:ext uri="{BB962C8B-B14F-4D97-AF65-F5344CB8AC3E}">
        <p14:creationId xmlns:p14="http://schemas.microsoft.com/office/powerpoint/2010/main" val="460200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853CC01A-252F-4C11-A2C8-71D0426748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8CFC93-DC48-42EF-9DD8-AE20C9A153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IN" sz="5200">
                <a:solidFill>
                  <a:srgbClr val="FFFFFF"/>
                </a:solidFill>
              </a:rPr>
              <a:t>Thank you ! </a:t>
            </a:r>
          </a:p>
        </p:txBody>
      </p:sp>
    </p:spTree>
    <p:extLst>
      <p:ext uri="{BB962C8B-B14F-4D97-AF65-F5344CB8AC3E}">
        <p14:creationId xmlns:p14="http://schemas.microsoft.com/office/powerpoint/2010/main" val="274342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43B6B5C9-BE23-4C39-92DF-62F5C1B96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94FBD3-11C0-4814-8BE6-9D6865FEE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588" y="662399"/>
            <a:ext cx="3384000" cy="1494000"/>
          </a:xfrm>
        </p:spPr>
        <p:txBody>
          <a:bodyPr anchor="t">
            <a:normAutofit/>
          </a:bodyPr>
          <a:lstStyle/>
          <a:p>
            <a:r>
              <a:rPr lang="en-IN" dirty="0"/>
              <a:t>Aim of the project</a:t>
            </a:r>
            <a:endParaRPr lang="en-IN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4933887F-5725-499E-8BC5-19BEFD54D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138" name="Freeform 6">
              <a:extLst>
                <a:ext uri="{FF2B5EF4-FFF2-40B4-BE49-F238E27FC236}">
                  <a16:creationId xmlns:a16="http://schemas.microsoft.com/office/drawing/2014/main" id="{951F68D6-DC6F-411C-AC90-625926C1F6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39" name="Freeform 6">
              <a:extLst>
                <a:ext uri="{FF2B5EF4-FFF2-40B4-BE49-F238E27FC236}">
                  <a16:creationId xmlns:a16="http://schemas.microsoft.com/office/drawing/2014/main" id="{237141AF-5F53-4F17-BC2C-4CD50626F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A2673-E2B9-4305-9615-E15620F61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3384000" cy="3844800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tx1">
                    <a:alpha val="6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Predicting the average life expectancy of people of 193 Countries.</a:t>
            </a:r>
          </a:p>
          <a:p>
            <a:r>
              <a:rPr lang="en-US" sz="2000">
                <a:solidFill>
                  <a:schemeClr val="tx1">
                    <a:alpha val="60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would predict the goal by Linear Regression machine learning algorithm </a:t>
            </a:r>
            <a:r>
              <a:rPr lang="en-US" sz="2000">
                <a:solidFill>
                  <a:schemeClr val="tx1">
                    <a:alpha val="6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IN" sz="200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1026" name="Picture 2" descr="Reach Revenue Goals &amp;amp; Prove Marketing Worth With KPIs | TechnologyAdvice">
            <a:extLst>
              <a:ext uri="{FF2B5EF4-FFF2-40B4-BE49-F238E27FC236}">
                <a16:creationId xmlns:a16="http://schemas.microsoft.com/office/drawing/2014/main" id="{6EFCFD70-75A3-4ADE-B823-7D31FC7723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1" r="14113" b="3"/>
          <a:stretch/>
        </p:blipFill>
        <p:spPr bwMode="auto">
          <a:xfrm>
            <a:off x="5158154" y="643469"/>
            <a:ext cx="6389438" cy="557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12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5EA845-51EB-463C-9DD2-508039491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Univariate Analysis.</a:t>
            </a:r>
          </a:p>
        </p:txBody>
      </p:sp>
      <p:sp>
        <p:nvSpPr>
          <p:cNvPr id="6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8D890-D8ED-408F-8753-78342F644E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By looking at graph of Life Expectancy we could say it is almost normally distributed</a:t>
            </a:r>
          </a:p>
          <a:p>
            <a:r>
              <a:rPr lang="en-US" sz="2200"/>
              <a:t> </a:t>
            </a:r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162055E9-A71A-4C48-B86E-E84D75E4D7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" t="2777" r="1048" b="5104"/>
          <a:stretch/>
        </p:blipFill>
        <p:spPr>
          <a:xfrm>
            <a:off x="4059936" y="1305129"/>
            <a:ext cx="7498080" cy="469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10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lowchart: Document 43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638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1E4A2-ECDE-4B03-AFC5-0D1D3E4D5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Univariate Analysis </a:t>
            </a:r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C445B4FE-3FDD-4922-A72D-30C1FC67D1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" t="4863" r="-642" b="6868"/>
          <a:stretch/>
        </p:blipFill>
        <p:spPr>
          <a:xfrm>
            <a:off x="4207933" y="1605778"/>
            <a:ext cx="7347537" cy="411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50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lowchart: Document 3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E3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4FF18E-08AA-4F4C-9AC8-7ECAC4BD0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Univariate Analysis </a:t>
            </a:r>
          </a:p>
        </p:txBody>
      </p:sp>
      <p:pic>
        <p:nvPicPr>
          <p:cNvPr id="6" name="Picture Placeholder 5" descr="Chart&#10;&#10;Description automatically generated">
            <a:extLst>
              <a:ext uri="{FF2B5EF4-FFF2-40B4-BE49-F238E27FC236}">
                <a16:creationId xmlns:a16="http://schemas.microsoft.com/office/drawing/2014/main" id="{182DA6EB-F3EA-4D5A-910E-CBB6F7594C8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" t="3467" r="-1475" b="5772"/>
          <a:stretch/>
        </p:blipFill>
        <p:spPr>
          <a:xfrm>
            <a:off x="3886200" y="1589842"/>
            <a:ext cx="7669270" cy="446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89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lowchart: Document 25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8158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AE8AA4-3EBD-4C62-9A9F-6FF45F92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Univariate Analysis </a:t>
            </a:r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17C8227F-79A2-4A83-83DE-F3A38B731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" t="533" r="-206" b="42504"/>
          <a:stretch/>
        </p:blipFill>
        <p:spPr>
          <a:xfrm>
            <a:off x="2258291" y="3322320"/>
            <a:ext cx="9906000" cy="317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65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5F0E358-1E49-4920-80D8-C3D138708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2D2362D-7010-4036-B9CA-03DFC8EB3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C85BF5E-2BD6-4E5B-8EA3-420B45BB0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389812" y="0"/>
            <a:ext cx="4802188" cy="6858000"/>
          </a:xfrm>
          <a:custGeom>
            <a:avLst/>
            <a:gdLst>
              <a:gd name="connsiteX0" fmla="*/ 0 w 4802188"/>
              <a:gd name="connsiteY0" fmla="*/ 0 h 6858000"/>
              <a:gd name="connsiteX1" fmla="*/ 4802188 w 4802188"/>
              <a:gd name="connsiteY1" fmla="*/ 0 h 6858000"/>
              <a:gd name="connsiteX2" fmla="*/ 4802188 w 4802188"/>
              <a:gd name="connsiteY2" fmla="*/ 6858000 h 6858000"/>
              <a:gd name="connsiteX3" fmla="*/ 0 w 4802188"/>
              <a:gd name="connsiteY3" fmla="*/ 6858000 h 6858000"/>
              <a:gd name="connsiteX4" fmla="*/ 4763 w 4802188"/>
              <a:gd name="connsiteY4" fmla="*/ 6791325 h 6858000"/>
              <a:gd name="connsiteX5" fmla="*/ 12700 w 4802188"/>
              <a:gd name="connsiteY5" fmla="*/ 6735762 h 6858000"/>
              <a:gd name="connsiteX6" fmla="*/ 22225 w 4802188"/>
              <a:gd name="connsiteY6" fmla="*/ 6683375 h 6858000"/>
              <a:gd name="connsiteX7" fmla="*/ 38100 w 4802188"/>
              <a:gd name="connsiteY7" fmla="*/ 6640512 h 6858000"/>
              <a:gd name="connsiteX8" fmla="*/ 53975 w 4802188"/>
              <a:gd name="connsiteY8" fmla="*/ 6597650 h 6858000"/>
              <a:gd name="connsiteX9" fmla="*/ 73025 w 4802188"/>
              <a:gd name="connsiteY9" fmla="*/ 6561137 h 6858000"/>
              <a:gd name="connsiteX10" fmla="*/ 92075 w 4802188"/>
              <a:gd name="connsiteY10" fmla="*/ 6523037 h 6858000"/>
              <a:gd name="connsiteX11" fmla="*/ 109538 w 4802188"/>
              <a:gd name="connsiteY11" fmla="*/ 6488112 h 6858000"/>
              <a:gd name="connsiteX12" fmla="*/ 127000 w 4802188"/>
              <a:gd name="connsiteY12" fmla="*/ 6448425 h 6858000"/>
              <a:gd name="connsiteX13" fmla="*/ 142875 w 4802188"/>
              <a:gd name="connsiteY13" fmla="*/ 6407150 h 6858000"/>
              <a:gd name="connsiteX14" fmla="*/ 157163 w 4802188"/>
              <a:gd name="connsiteY14" fmla="*/ 6361112 h 6858000"/>
              <a:gd name="connsiteX15" fmla="*/ 168275 w 4802188"/>
              <a:gd name="connsiteY15" fmla="*/ 6311900 h 6858000"/>
              <a:gd name="connsiteX16" fmla="*/ 176213 w 4802188"/>
              <a:gd name="connsiteY16" fmla="*/ 6251575 h 6858000"/>
              <a:gd name="connsiteX17" fmla="*/ 179388 w 4802188"/>
              <a:gd name="connsiteY17" fmla="*/ 6183312 h 6858000"/>
              <a:gd name="connsiteX18" fmla="*/ 176213 w 4802188"/>
              <a:gd name="connsiteY18" fmla="*/ 6113462 h 6858000"/>
              <a:gd name="connsiteX19" fmla="*/ 168275 w 4802188"/>
              <a:gd name="connsiteY19" fmla="*/ 6056312 h 6858000"/>
              <a:gd name="connsiteX20" fmla="*/ 157163 w 4802188"/>
              <a:gd name="connsiteY20" fmla="*/ 6003925 h 6858000"/>
              <a:gd name="connsiteX21" fmla="*/ 142875 w 4802188"/>
              <a:gd name="connsiteY21" fmla="*/ 5956300 h 6858000"/>
              <a:gd name="connsiteX22" fmla="*/ 127000 w 4802188"/>
              <a:gd name="connsiteY22" fmla="*/ 5915025 h 6858000"/>
              <a:gd name="connsiteX23" fmla="*/ 107950 w 4802188"/>
              <a:gd name="connsiteY23" fmla="*/ 5876925 h 6858000"/>
              <a:gd name="connsiteX24" fmla="*/ 88900 w 4802188"/>
              <a:gd name="connsiteY24" fmla="*/ 5840412 h 6858000"/>
              <a:gd name="connsiteX25" fmla="*/ 69850 w 4802188"/>
              <a:gd name="connsiteY25" fmla="*/ 5802312 h 6858000"/>
              <a:gd name="connsiteX26" fmla="*/ 52388 w 4802188"/>
              <a:gd name="connsiteY26" fmla="*/ 5762625 h 6858000"/>
              <a:gd name="connsiteX27" fmla="*/ 34925 w 4802188"/>
              <a:gd name="connsiteY27" fmla="*/ 5721350 h 6858000"/>
              <a:gd name="connsiteX28" fmla="*/ 20638 w 4802188"/>
              <a:gd name="connsiteY28" fmla="*/ 5675312 h 6858000"/>
              <a:gd name="connsiteX29" fmla="*/ 11113 w 4802188"/>
              <a:gd name="connsiteY29" fmla="*/ 5622925 h 6858000"/>
              <a:gd name="connsiteX30" fmla="*/ 1588 w 4802188"/>
              <a:gd name="connsiteY30" fmla="*/ 5562600 h 6858000"/>
              <a:gd name="connsiteX31" fmla="*/ 0 w 4802188"/>
              <a:gd name="connsiteY31" fmla="*/ 5494337 h 6858000"/>
              <a:gd name="connsiteX32" fmla="*/ 1588 w 4802188"/>
              <a:gd name="connsiteY32" fmla="*/ 5426075 h 6858000"/>
              <a:gd name="connsiteX33" fmla="*/ 11113 w 4802188"/>
              <a:gd name="connsiteY33" fmla="*/ 5365750 h 6858000"/>
              <a:gd name="connsiteX34" fmla="*/ 20638 w 4802188"/>
              <a:gd name="connsiteY34" fmla="*/ 5313362 h 6858000"/>
              <a:gd name="connsiteX35" fmla="*/ 34925 w 4802188"/>
              <a:gd name="connsiteY35" fmla="*/ 5268912 h 6858000"/>
              <a:gd name="connsiteX36" fmla="*/ 52388 w 4802188"/>
              <a:gd name="connsiteY36" fmla="*/ 5226050 h 6858000"/>
              <a:gd name="connsiteX37" fmla="*/ 69850 w 4802188"/>
              <a:gd name="connsiteY37" fmla="*/ 5186362 h 6858000"/>
              <a:gd name="connsiteX38" fmla="*/ 88900 w 4802188"/>
              <a:gd name="connsiteY38" fmla="*/ 5149850 h 6858000"/>
              <a:gd name="connsiteX39" fmla="*/ 107950 w 4802188"/>
              <a:gd name="connsiteY39" fmla="*/ 5114925 h 6858000"/>
              <a:gd name="connsiteX40" fmla="*/ 127000 w 4802188"/>
              <a:gd name="connsiteY40" fmla="*/ 5075237 h 6858000"/>
              <a:gd name="connsiteX41" fmla="*/ 142875 w 4802188"/>
              <a:gd name="connsiteY41" fmla="*/ 5033962 h 6858000"/>
              <a:gd name="connsiteX42" fmla="*/ 157163 w 4802188"/>
              <a:gd name="connsiteY42" fmla="*/ 4987925 h 6858000"/>
              <a:gd name="connsiteX43" fmla="*/ 168275 w 4802188"/>
              <a:gd name="connsiteY43" fmla="*/ 4935537 h 6858000"/>
              <a:gd name="connsiteX44" fmla="*/ 176213 w 4802188"/>
              <a:gd name="connsiteY44" fmla="*/ 4875212 h 6858000"/>
              <a:gd name="connsiteX45" fmla="*/ 179388 w 4802188"/>
              <a:gd name="connsiteY45" fmla="*/ 4806950 h 6858000"/>
              <a:gd name="connsiteX46" fmla="*/ 176213 w 4802188"/>
              <a:gd name="connsiteY46" fmla="*/ 4738687 h 6858000"/>
              <a:gd name="connsiteX47" fmla="*/ 168275 w 4802188"/>
              <a:gd name="connsiteY47" fmla="*/ 4678362 h 6858000"/>
              <a:gd name="connsiteX48" fmla="*/ 157163 w 4802188"/>
              <a:gd name="connsiteY48" fmla="*/ 4625975 h 6858000"/>
              <a:gd name="connsiteX49" fmla="*/ 142875 w 4802188"/>
              <a:gd name="connsiteY49" fmla="*/ 4579937 h 6858000"/>
              <a:gd name="connsiteX50" fmla="*/ 127000 w 4802188"/>
              <a:gd name="connsiteY50" fmla="*/ 4537075 h 6858000"/>
              <a:gd name="connsiteX51" fmla="*/ 107950 w 4802188"/>
              <a:gd name="connsiteY51" fmla="*/ 4498975 h 6858000"/>
              <a:gd name="connsiteX52" fmla="*/ 69850 w 4802188"/>
              <a:gd name="connsiteY52" fmla="*/ 4424362 h 6858000"/>
              <a:gd name="connsiteX53" fmla="*/ 52388 w 4802188"/>
              <a:gd name="connsiteY53" fmla="*/ 4386262 h 6858000"/>
              <a:gd name="connsiteX54" fmla="*/ 34925 w 4802188"/>
              <a:gd name="connsiteY54" fmla="*/ 4343400 h 6858000"/>
              <a:gd name="connsiteX55" fmla="*/ 20638 w 4802188"/>
              <a:gd name="connsiteY55" fmla="*/ 4297362 h 6858000"/>
              <a:gd name="connsiteX56" fmla="*/ 11113 w 4802188"/>
              <a:gd name="connsiteY56" fmla="*/ 4244975 h 6858000"/>
              <a:gd name="connsiteX57" fmla="*/ 1588 w 4802188"/>
              <a:gd name="connsiteY57" fmla="*/ 4186237 h 6858000"/>
              <a:gd name="connsiteX58" fmla="*/ 0 w 4802188"/>
              <a:gd name="connsiteY58" fmla="*/ 4116387 h 6858000"/>
              <a:gd name="connsiteX59" fmla="*/ 1588 w 4802188"/>
              <a:gd name="connsiteY59" fmla="*/ 4048125 h 6858000"/>
              <a:gd name="connsiteX60" fmla="*/ 11113 w 4802188"/>
              <a:gd name="connsiteY60" fmla="*/ 3987800 h 6858000"/>
              <a:gd name="connsiteX61" fmla="*/ 20638 w 4802188"/>
              <a:gd name="connsiteY61" fmla="*/ 3935412 h 6858000"/>
              <a:gd name="connsiteX62" fmla="*/ 34925 w 4802188"/>
              <a:gd name="connsiteY62" fmla="*/ 3890962 h 6858000"/>
              <a:gd name="connsiteX63" fmla="*/ 52388 w 4802188"/>
              <a:gd name="connsiteY63" fmla="*/ 3848100 h 6858000"/>
              <a:gd name="connsiteX64" fmla="*/ 69850 w 4802188"/>
              <a:gd name="connsiteY64" fmla="*/ 3811587 h 6858000"/>
              <a:gd name="connsiteX65" fmla="*/ 107950 w 4802188"/>
              <a:gd name="connsiteY65" fmla="*/ 3736975 h 6858000"/>
              <a:gd name="connsiteX66" fmla="*/ 127000 w 4802188"/>
              <a:gd name="connsiteY66" fmla="*/ 3697287 h 6858000"/>
              <a:gd name="connsiteX67" fmla="*/ 142875 w 4802188"/>
              <a:gd name="connsiteY67" fmla="*/ 3656012 h 6858000"/>
              <a:gd name="connsiteX68" fmla="*/ 157163 w 4802188"/>
              <a:gd name="connsiteY68" fmla="*/ 3609975 h 6858000"/>
              <a:gd name="connsiteX69" fmla="*/ 168275 w 4802188"/>
              <a:gd name="connsiteY69" fmla="*/ 3557587 h 6858000"/>
              <a:gd name="connsiteX70" fmla="*/ 176213 w 4802188"/>
              <a:gd name="connsiteY70" fmla="*/ 3497262 h 6858000"/>
              <a:gd name="connsiteX71" fmla="*/ 179388 w 4802188"/>
              <a:gd name="connsiteY71" fmla="*/ 3427412 h 6858000"/>
              <a:gd name="connsiteX72" fmla="*/ 176213 w 4802188"/>
              <a:gd name="connsiteY72" fmla="*/ 3360737 h 6858000"/>
              <a:gd name="connsiteX73" fmla="*/ 168275 w 4802188"/>
              <a:gd name="connsiteY73" fmla="*/ 3300412 h 6858000"/>
              <a:gd name="connsiteX74" fmla="*/ 157163 w 4802188"/>
              <a:gd name="connsiteY74" fmla="*/ 3248025 h 6858000"/>
              <a:gd name="connsiteX75" fmla="*/ 142875 w 4802188"/>
              <a:gd name="connsiteY75" fmla="*/ 3201987 h 6858000"/>
              <a:gd name="connsiteX76" fmla="*/ 127000 w 4802188"/>
              <a:gd name="connsiteY76" fmla="*/ 3160712 h 6858000"/>
              <a:gd name="connsiteX77" fmla="*/ 107950 w 4802188"/>
              <a:gd name="connsiteY77" fmla="*/ 3121025 h 6858000"/>
              <a:gd name="connsiteX78" fmla="*/ 88900 w 4802188"/>
              <a:gd name="connsiteY78" fmla="*/ 3084512 h 6858000"/>
              <a:gd name="connsiteX79" fmla="*/ 69850 w 4802188"/>
              <a:gd name="connsiteY79" fmla="*/ 3046412 h 6858000"/>
              <a:gd name="connsiteX80" fmla="*/ 52388 w 4802188"/>
              <a:gd name="connsiteY80" fmla="*/ 3009900 h 6858000"/>
              <a:gd name="connsiteX81" fmla="*/ 34925 w 4802188"/>
              <a:gd name="connsiteY81" fmla="*/ 2967037 h 6858000"/>
              <a:gd name="connsiteX82" fmla="*/ 20638 w 4802188"/>
              <a:gd name="connsiteY82" fmla="*/ 2922587 h 6858000"/>
              <a:gd name="connsiteX83" fmla="*/ 11113 w 4802188"/>
              <a:gd name="connsiteY83" fmla="*/ 2868612 h 6858000"/>
              <a:gd name="connsiteX84" fmla="*/ 1588 w 4802188"/>
              <a:gd name="connsiteY84" fmla="*/ 2809875 h 6858000"/>
              <a:gd name="connsiteX85" fmla="*/ 0 w 4802188"/>
              <a:gd name="connsiteY85" fmla="*/ 2741612 h 6858000"/>
              <a:gd name="connsiteX86" fmla="*/ 1588 w 4802188"/>
              <a:gd name="connsiteY86" fmla="*/ 2671762 h 6858000"/>
              <a:gd name="connsiteX87" fmla="*/ 11113 w 4802188"/>
              <a:gd name="connsiteY87" fmla="*/ 2613025 h 6858000"/>
              <a:gd name="connsiteX88" fmla="*/ 20638 w 4802188"/>
              <a:gd name="connsiteY88" fmla="*/ 2560637 h 6858000"/>
              <a:gd name="connsiteX89" fmla="*/ 34925 w 4802188"/>
              <a:gd name="connsiteY89" fmla="*/ 2513012 h 6858000"/>
              <a:gd name="connsiteX90" fmla="*/ 52388 w 4802188"/>
              <a:gd name="connsiteY90" fmla="*/ 2471737 h 6858000"/>
              <a:gd name="connsiteX91" fmla="*/ 69850 w 4802188"/>
              <a:gd name="connsiteY91" fmla="*/ 2433637 h 6858000"/>
              <a:gd name="connsiteX92" fmla="*/ 88900 w 4802188"/>
              <a:gd name="connsiteY92" fmla="*/ 2395537 h 6858000"/>
              <a:gd name="connsiteX93" fmla="*/ 107950 w 4802188"/>
              <a:gd name="connsiteY93" fmla="*/ 2359025 h 6858000"/>
              <a:gd name="connsiteX94" fmla="*/ 127000 w 4802188"/>
              <a:gd name="connsiteY94" fmla="*/ 2319337 h 6858000"/>
              <a:gd name="connsiteX95" fmla="*/ 142875 w 4802188"/>
              <a:gd name="connsiteY95" fmla="*/ 2278062 h 6858000"/>
              <a:gd name="connsiteX96" fmla="*/ 157163 w 4802188"/>
              <a:gd name="connsiteY96" fmla="*/ 2232025 h 6858000"/>
              <a:gd name="connsiteX97" fmla="*/ 168275 w 4802188"/>
              <a:gd name="connsiteY97" fmla="*/ 2179637 h 6858000"/>
              <a:gd name="connsiteX98" fmla="*/ 176213 w 4802188"/>
              <a:gd name="connsiteY98" fmla="*/ 2119312 h 6858000"/>
              <a:gd name="connsiteX99" fmla="*/ 179388 w 4802188"/>
              <a:gd name="connsiteY99" fmla="*/ 2051050 h 6858000"/>
              <a:gd name="connsiteX100" fmla="*/ 176213 w 4802188"/>
              <a:gd name="connsiteY100" fmla="*/ 1982787 h 6858000"/>
              <a:gd name="connsiteX101" fmla="*/ 168275 w 4802188"/>
              <a:gd name="connsiteY101" fmla="*/ 1922462 h 6858000"/>
              <a:gd name="connsiteX102" fmla="*/ 157163 w 4802188"/>
              <a:gd name="connsiteY102" fmla="*/ 1870075 h 6858000"/>
              <a:gd name="connsiteX103" fmla="*/ 142875 w 4802188"/>
              <a:gd name="connsiteY103" fmla="*/ 1824037 h 6858000"/>
              <a:gd name="connsiteX104" fmla="*/ 127000 w 4802188"/>
              <a:gd name="connsiteY104" fmla="*/ 1782762 h 6858000"/>
              <a:gd name="connsiteX105" fmla="*/ 107950 w 4802188"/>
              <a:gd name="connsiteY105" fmla="*/ 1743075 h 6858000"/>
              <a:gd name="connsiteX106" fmla="*/ 88900 w 4802188"/>
              <a:gd name="connsiteY106" fmla="*/ 1708150 h 6858000"/>
              <a:gd name="connsiteX107" fmla="*/ 69850 w 4802188"/>
              <a:gd name="connsiteY107" fmla="*/ 1671637 h 6858000"/>
              <a:gd name="connsiteX108" fmla="*/ 52388 w 4802188"/>
              <a:gd name="connsiteY108" fmla="*/ 1631950 h 6858000"/>
              <a:gd name="connsiteX109" fmla="*/ 34925 w 4802188"/>
              <a:gd name="connsiteY109" fmla="*/ 1589087 h 6858000"/>
              <a:gd name="connsiteX110" fmla="*/ 20638 w 4802188"/>
              <a:gd name="connsiteY110" fmla="*/ 1544637 h 6858000"/>
              <a:gd name="connsiteX111" fmla="*/ 11113 w 4802188"/>
              <a:gd name="connsiteY111" fmla="*/ 1492250 h 6858000"/>
              <a:gd name="connsiteX112" fmla="*/ 1588 w 4802188"/>
              <a:gd name="connsiteY112" fmla="*/ 1431925 h 6858000"/>
              <a:gd name="connsiteX113" fmla="*/ 0 w 4802188"/>
              <a:gd name="connsiteY113" fmla="*/ 1363662 h 6858000"/>
              <a:gd name="connsiteX114" fmla="*/ 1588 w 4802188"/>
              <a:gd name="connsiteY114" fmla="*/ 1295400 h 6858000"/>
              <a:gd name="connsiteX115" fmla="*/ 11113 w 4802188"/>
              <a:gd name="connsiteY115" fmla="*/ 1235075 h 6858000"/>
              <a:gd name="connsiteX116" fmla="*/ 20638 w 4802188"/>
              <a:gd name="connsiteY116" fmla="*/ 1182687 h 6858000"/>
              <a:gd name="connsiteX117" fmla="*/ 34925 w 4802188"/>
              <a:gd name="connsiteY117" fmla="*/ 1136650 h 6858000"/>
              <a:gd name="connsiteX118" fmla="*/ 52388 w 4802188"/>
              <a:gd name="connsiteY118" fmla="*/ 1095375 h 6858000"/>
              <a:gd name="connsiteX119" fmla="*/ 69850 w 4802188"/>
              <a:gd name="connsiteY119" fmla="*/ 1055687 h 6858000"/>
              <a:gd name="connsiteX120" fmla="*/ 88900 w 4802188"/>
              <a:gd name="connsiteY120" fmla="*/ 1017587 h 6858000"/>
              <a:gd name="connsiteX121" fmla="*/ 107950 w 4802188"/>
              <a:gd name="connsiteY121" fmla="*/ 981075 h 6858000"/>
              <a:gd name="connsiteX122" fmla="*/ 127000 w 4802188"/>
              <a:gd name="connsiteY122" fmla="*/ 942975 h 6858000"/>
              <a:gd name="connsiteX123" fmla="*/ 142875 w 4802188"/>
              <a:gd name="connsiteY123" fmla="*/ 901700 h 6858000"/>
              <a:gd name="connsiteX124" fmla="*/ 157163 w 4802188"/>
              <a:gd name="connsiteY124" fmla="*/ 854075 h 6858000"/>
              <a:gd name="connsiteX125" fmla="*/ 168275 w 4802188"/>
              <a:gd name="connsiteY125" fmla="*/ 801687 h 6858000"/>
              <a:gd name="connsiteX126" fmla="*/ 176213 w 4802188"/>
              <a:gd name="connsiteY126" fmla="*/ 744537 h 6858000"/>
              <a:gd name="connsiteX127" fmla="*/ 179388 w 4802188"/>
              <a:gd name="connsiteY127" fmla="*/ 673100 h 6858000"/>
              <a:gd name="connsiteX128" fmla="*/ 176213 w 4802188"/>
              <a:gd name="connsiteY128" fmla="*/ 606425 h 6858000"/>
              <a:gd name="connsiteX129" fmla="*/ 168275 w 4802188"/>
              <a:gd name="connsiteY129" fmla="*/ 546100 h 6858000"/>
              <a:gd name="connsiteX130" fmla="*/ 157163 w 4802188"/>
              <a:gd name="connsiteY130" fmla="*/ 496887 h 6858000"/>
              <a:gd name="connsiteX131" fmla="*/ 142875 w 4802188"/>
              <a:gd name="connsiteY131" fmla="*/ 450850 h 6858000"/>
              <a:gd name="connsiteX132" fmla="*/ 127000 w 4802188"/>
              <a:gd name="connsiteY132" fmla="*/ 409575 h 6858000"/>
              <a:gd name="connsiteX133" fmla="*/ 109538 w 4802188"/>
              <a:gd name="connsiteY133" fmla="*/ 369887 h 6858000"/>
              <a:gd name="connsiteX134" fmla="*/ 92075 w 4802188"/>
              <a:gd name="connsiteY134" fmla="*/ 334962 h 6858000"/>
              <a:gd name="connsiteX135" fmla="*/ 73025 w 4802188"/>
              <a:gd name="connsiteY135" fmla="*/ 296862 h 6858000"/>
              <a:gd name="connsiteX136" fmla="*/ 53975 w 4802188"/>
              <a:gd name="connsiteY136" fmla="*/ 260350 h 6858000"/>
              <a:gd name="connsiteX137" fmla="*/ 38100 w 4802188"/>
              <a:gd name="connsiteY137" fmla="*/ 217487 h 6858000"/>
              <a:gd name="connsiteX138" fmla="*/ 22225 w 4802188"/>
              <a:gd name="connsiteY138" fmla="*/ 174625 h 6858000"/>
              <a:gd name="connsiteX139" fmla="*/ 12700 w 4802188"/>
              <a:gd name="connsiteY139" fmla="*/ 122237 h 6858000"/>
              <a:gd name="connsiteX140" fmla="*/ 4763 w 4802188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802188" h="6858000">
                <a:moveTo>
                  <a:pt x="0" y="0"/>
                </a:moveTo>
                <a:lnTo>
                  <a:pt x="4802188" y="0"/>
                </a:lnTo>
                <a:lnTo>
                  <a:pt x="4802188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wrap="square" rtlCol="0" anchor="ctr">
            <a:noAutofit/>
          </a:bodyPr>
          <a:lstStyle/>
          <a:p>
            <a:pPr algn="ctr" defTabSz="4572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16C0FEA-99E2-4D4B-81B3-E52EE4EBD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641" y="662400"/>
            <a:ext cx="3410309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Correlation 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40D8E28-91B5-42B0-9D6C-B777D8AD9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713579" cy="6858000"/>
          </a:xfrm>
          <a:custGeom>
            <a:avLst/>
            <a:gdLst>
              <a:gd name="connsiteX0" fmla="*/ 0 w 7713579"/>
              <a:gd name="connsiteY0" fmla="*/ 0 h 6858000"/>
              <a:gd name="connsiteX1" fmla="*/ 7534191 w 7713579"/>
              <a:gd name="connsiteY1" fmla="*/ 0 h 6858000"/>
              <a:gd name="connsiteX2" fmla="*/ 7538954 w 7713579"/>
              <a:gd name="connsiteY2" fmla="*/ 66675 h 6858000"/>
              <a:gd name="connsiteX3" fmla="*/ 7546891 w 7713579"/>
              <a:gd name="connsiteY3" fmla="*/ 122237 h 6858000"/>
              <a:gd name="connsiteX4" fmla="*/ 7556416 w 7713579"/>
              <a:gd name="connsiteY4" fmla="*/ 174625 h 6858000"/>
              <a:gd name="connsiteX5" fmla="*/ 7572291 w 7713579"/>
              <a:gd name="connsiteY5" fmla="*/ 217487 h 6858000"/>
              <a:gd name="connsiteX6" fmla="*/ 7588166 w 7713579"/>
              <a:gd name="connsiteY6" fmla="*/ 260350 h 6858000"/>
              <a:gd name="connsiteX7" fmla="*/ 7607216 w 7713579"/>
              <a:gd name="connsiteY7" fmla="*/ 296862 h 6858000"/>
              <a:gd name="connsiteX8" fmla="*/ 7626266 w 7713579"/>
              <a:gd name="connsiteY8" fmla="*/ 334962 h 6858000"/>
              <a:gd name="connsiteX9" fmla="*/ 7643729 w 7713579"/>
              <a:gd name="connsiteY9" fmla="*/ 369887 h 6858000"/>
              <a:gd name="connsiteX10" fmla="*/ 7661191 w 7713579"/>
              <a:gd name="connsiteY10" fmla="*/ 409575 h 6858000"/>
              <a:gd name="connsiteX11" fmla="*/ 7677066 w 7713579"/>
              <a:gd name="connsiteY11" fmla="*/ 450850 h 6858000"/>
              <a:gd name="connsiteX12" fmla="*/ 7691354 w 7713579"/>
              <a:gd name="connsiteY12" fmla="*/ 496887 h 6858000"/>
              <a:gd name="connsiteX13" fmla="*/ 7702466 w 7713579"/>
              <a:gd name="connsiteY13" fmla="*/ 546100 h 6858000"/>
              <a:gd name="connsiteX14" fmla="*/ 7710404 w 7713579"/>
              <a:gd name="connsiteY14" fmla="*/ 606425 h 6858000"/>
              <a:gd name="connsiteX15" fmla="*/ 7713579 w 7713579"/>
              <a:gd name="connsiteY15" fmla="*/ 673100 h 6858000"/>
              <a:gd name="connsiteX16" fmla="*/ 7710404 w 7713579"/>
              <a:gd name="connsiteY16" fmla="*/ 744537 h 6858000"/>
              <a:gd name="connsiteX17" fmla="*/ 7702466 w 7713579"/>
              <a:gd name="connsiteY17" fmla="*/ 801687 h 6858000"/>
              <a:gd name="connsiteX18" fmla="*/ 7691354 w 7713579"/>
              <a:gd name="connsiteY18" fmla="*/ 854075 h 6858000"/>
              <a:gd name="connsiteX19" fmla="*/ 7677066 w 7713579"/>
              <a:gd name="connsiteY19" fmla="*/ 901700 h 6858000"/>
              <a:gd name="connsiteX20" fmla="*/ 7661191 w 7713579"/>
              <a:gd name="connsiteY20" fmla="*/ 942975 h 6858000"/>
              <a:gd name="connsiteX21" fmla="*/ 7642141 w 7713579"/>
              <a:gd name="connsiteY21" fmla="*/ 981075 h 6858000"/>
              <a:gd name="connsiteX22" fmla="*/ 7623091 w 7713579"/>
              <a:gd name="connsiteY22" fmla="*/ 1017587 h 6858000"/>
              <a:gd name="connsiteX23" fmla="*/ 7604041 w 7713579"/>
              <a:gd name="connsiteY23" fmla="*/ 1055687 h 6858000"/>
              <a:gd name="connsiteX24" fmla="*/ 7586579 w 7713579"/>
              <a:gd name="connsiteY24" fmla="*/ 1095375 h 6858000"/>
              <a:gd name="connsiteX25" fmla="*/ 7569116 w 7713579"/>
              <a:gd name="connsiteY25" fmla="*/ 1136650 h 6858000"/>
              <a:gd name="connsiteX26" fmla="*/ 7554829 w 7713579"/>
              <a:gd name="connsiteY26" fmla="*/ 1182687 h 6858000"/>
              <a:gd name="connsiteX27" fmla="*/ 7545304 w 7713579"/>
              <a:gd name="connsiteY27" fmla="*/ 1235075 h 6858000"/>
              <a:gd name="connsiteX28" fmla="*/ 7535779 w 7713579"/>
              <a:gd name="connsiteY28" fmla="*/ 1295400 h 6858000"/>
              <a:gd name="connsiteX29" fmla="*/ 7534191 w 7713579"/>
              <a:gd name="connsiteY29" fmla="*/ 1363662 h 6858000"/>
              <a:gd name="connsiteX30" fmla="*/ 7535779 w 7713579"/>
              <a:gd name="connsiteY30" fmla="*/ 1431925 h 6858000"/>
              <a:gd name="connsiteX31" fmla="*/ 7545304 w 7713579"/>
              <a:gd name="connsiteY31" fmla="*/ 1492250 h 6858000"/>
              <a:gd name="connsiteX32" fmla="*/ 7554829 w 7713579"/>
              <a:gd name="connsiteY32" fmla="*/ 1544637 h 6858000"/>
              <a:gd name="connsiteX33" fmla="*/ 7569116 w 7713579"/>
              <a:gd name="connsiteY33" fmla="*/ 1589087 h 6858000"/>
              <a:gd name="connsiteX34" fmla="*/ 7586579 w 7713579"/>
              <a:gd name="connsiteY34" fmla="*/ 1631950 h 6858000"/>
              <a:gd name="connsiteX35" fmla="*/ 7604041 w 7713579"/>
              <a:gd name="connsiteY35" fmla="*/ 1671637 h 6858000"/>
              <a:gd name="connsiteX36" fmla="*/ 7623091 w 7713579"/>
              <a:gd name="connsiteY36" fmla="*/ 1708150 h 6858000"/>
              <a:gd name="connsiteX37" fmla="*/ 7642141 w 7713579"/>
              <a:gd name="connsiteY37" fmla="*/ 1743075 h 6858000"/>
              <a:gd name="connsiteX38" fmla="*/ 7661191 w 7713579"/>
              <a:gd name="connsiteY38" fmla="*/ 1782762 h 6858000"/>
              <a:gd name="connsiteX39" fmla="*/ 7677066 w 7713579"/>
              <a:gd name="connsiteY39" fmla="*/ 1824037 h 6858000"/>
              <a:gd name="connsiteX40" fmla="*/ 7691354 w 7713579"/>
              <a:gd name="connsiteY40" fmla="*/ 1870075 h 6858000"/>
              <a:gd name="connsiteX41" fmla="*/ 7702466 w 7713579"/>
              <a:gd name="connsiteY41" fmla="*/ 1922462 h 6858000"/>
              <a:gd name="connsiteX42" fmla="*/ 7710404 w 7713579"/>
              <a:gd name="connsiteY42" fmla="*/ 1982787 h 6858000"/>
              <a:gd name="connsiteX43" fmla="*/ 7713579 w 7713579"/>
              <a:gd name="connsiteY43" fmla="*/ 2051050 h 6858000"/>
              <a:gd name="connsiteX44" fmla="*/ 7710404 w 7713579"/>
              <a:gd name="connsiteY44" fmla="*/ 2119312 h 6858000"/>
              <a:gd name="connsiteX45" fmla="*/ 7702466 w 7713579"/>
              <a:gd name="connsiteY45" fmla="*/ 2179637 h 6858000"/>
              <a:gd name="connsiteX46" fmla="*/ 7691354 w 7713579"/>
              <a:gd name="connsiteY46" fmla="*/ 2232025 h 6858000"/>
              <a:gd name="connsiteX47" fmla="*/ 7677066 w 7713579"/>
              <a:gd name="connsiteY47" fmla="*/ 2278062 h 6858000"/>
              <a:gd name="connsiteX48" fmla="*/ 7661191 w 7713579"/>
              <a:gd name="connsiteY48" fmla="*/ 2319337 h 6858000"/>
              <a:gd name="connsiteX49" fmla="*/ 7642141 w 7713579"/>
              <a:gd name="connsiteY49" fmla="*/ 2359025 h 6858000"/>
              <a:gd name="connsiteX50" fmla="*/ 7623091 w 7713579"/>
              <a:gd name="connsiteY50" fmla="*/ 2395537 h 6858000"/>
              <a:gd name="connsiteX51" fmla="*/ 7604041 w 7713579"/>
              <a:gd name="connsiteY51" fmla="*/ 2433637 h 6858000"/>
              <a:gd name="connsiteX52" fmla="*/ 7586579 w 7713579"/>
              <a:gd name="connsiteY52" fmla="*/ 2471737 h 6858000"/>
              <a:gd name="connsiteX53" fmla="*/ 7569116 w 7713579"/>
              <a:gd name="connsiteY53" fmla="*/ 2513012 h 6858000"/>
              <a:gd name="connsiteX54" fmla="*/ 7554829 w 7713579"/>
              <a:gd name="connsiteY54" fmla="*/ 2560637 h 6858000"/>
              <a:gd name="connsiteX55" fmla="*/ 7545304 w 7713579"/>
              <a:gd name="connsiteY55" fmla="*/ 2613025 h 6858000"/>
              <a:gd name="connsiteX56" fmla="*/ 7535779 w 7713579"/>
              <a:gd name="connsiteY56" fmla="*/ 2671762 h 6858000"/>
              <a:gd name="connsiteX57" fmla="*/ 7534191 w 7713579"/>
              <a:gd name="connsiteY57" fmla="*/ 2741612 h 6858000"/>
              <a:gd name="connsiteX58" fmla="*/ 7535779 w 7713579"/>
              <a:gd name="connsiteY58" fmla="*/ 2809875 h 6858000"/>
              <a:gd name="connsiteX59" fmla="*/ 7545304 w 7713579"/>
              <a:gd name="connsiteY59" fmla="*/ 2868612 h 6858000"/>
              <a:gd name="connsiteX60" fmla="*/ 7554829 w 7713579"/>
              <a:gd name="connsiteY60" fmla="*/ 2922587 h 6858000"/>
              <a:gd name="connsiteX61" fmla="*/ 7569116 w 7713579"/>
              <a:gd name="connsiteY61" fmla="*/ 2967037 h 6858000"/>
              <a:gd name="connsiteX62" fmla="*/ 7586579 w 7713579"/>
              <a:gd name="connsiteY62" fmla="*/ 3009900 h 6858000"/>
              <a:gd name="connsiteX63" fmla="*/ 7604041 w 7713579"/>
              <a:gd name="connsiteY63" fmla="*/ 3046412 h 6858000"/>
              <a:gd name="connsiteX64" fmla="*/ 7623091 w 7713579"/>
              <a:gd name="connsiteY64" fmla="*/ 3084512 h 6858000"/>
              <a:gd name="connsiteX65" fmla="*/ 7642141 w 7713579"/>
              <a:gd name="connsiteY65" fmla="*/ 3121025 h 6858000"/>
              <a:gd name="connsiteX66" fmla="*/ 7661191 w 7713579"/>
              <a:gd name="connsiteY66" fmla="*/ 3160712 h 6858000"/>
              <a:gd name="connsiteX67" fmla="*/ 7677066 w 7713579"/>
              <a:gd name="connsiteY67" fmla="*/ 3201987 h 6858000"/>
              <a:gd name="connsiteX68" fmla="*/ 7691354 w 7713579"/>
              <a:gd name="connsiteY68" fmla="*/ 3248025 h 6858000"/>
              <a:gd name="connsiteX69" fmla="*/ 7702466 w 7713579"/>
              <a:gd name="connsiteY69" fmla="*/ 3300412 h 6858000"/>
              <a:gd name="connsiteX70" fmla="*/ 7710404 w 7713579"/>
              <a:gd name="connsiteY70" fmla="*/ 3360737 h 6858000"/>
              <a:gd name="connsiteX71" fmla="*/ 7713579 w 7713579"/>
              <a:gd name="connsiteY71" fmla="*/ 3427412 h 6858000"/>
              <a:gd name="connsiteX72" fmla="*/ 7710404 w 7713579"/>
              <a:gd name="connsiteY72" fmla="*/ 3497262 h 6858000"/>
              <a:gd name="connsiteX73" fmla="*/ 7702466 w 7713579"/>
              <a:gd name="connsiteY73" fmla="*/ 3557587 h 6858000"/>
              <a:gd name="connsiteX74" fmla="*/ 7691354 w 7713579"/>
              <a:gd name="connsiteY74" fmla="*/ 3609975 h 6858000"/>
              <a:gd name="connsiteX75" fmla="*/ 7677066 w 7713579"/>
              <a:gd name="connsiteY75" fmla="*/ 3656012 h 6858000"/>
              <a:gd name="connsiteX76" fmla="*/ 7661191 w 7713579"/>
              <a:gd name="connsiteY76" fmla="*/ 3697287 h 6858000"/>
              <a:gd name="connsiteX77" fmla="*/ 7642141 w 7713579"/>
              <a:gd name="connsiteY77" fmla="*/ 3736975 h 6858000"/>
              <a:gd name="connsiteX78" fmla="*/ 7604041 w 7713579"/>
              <a:gd name="connsiteY78" fmla="*/ 3811587 h 6858000"/>
              <a:gd name="connsiteX79" fmla="*/ 7586579 w 7713579"/>
              <a:gd name="connsiteY79" fmla="*/ 3848100 h 6858000"/>
              <a:gd name="connsiteX80" fmla="*/ 7569116 w 7713579"/>
              <a:gd name="connsiteY80" fmla="*/ 3890962 h 6858000"/>
              <a:gd name="connsiteX81" fmla="*/ 7554829 w 7713579"/>
              <a:gd name="connsiteY81" fmla="*/ 3935412 h 6858000"/>
              <a:gd name="connsiteX82" fmla="*/ 7545304 w 7713579"/>
              <a:gd name="connsiteY82" fmla="*/ 3987800 h 6858000"/>
              <a:gd name="connsiteX83" fmla="*/ 7535779 w 7713579"/>
              <a:gd name="connsiteY83" fmla="*/ 4048125 h 6858000"/>
              <a:gd name="connsiteX84" fmla="*/ 7534191 w 7713579"/>
              <a:gd name="connsiteY84" fmla="*/ 4116387 h 6858000"/>
              <a:gd name="connsiteX85" fmla="*/ 7535779 w 7713579"/>
              <a:gd name="connsiteY85" fmla="*/ 4186237 h 6858000"/>
              <a:gd name="connsiteX86" fmla="*/ 7545304 w 7713579"/>
              <a:gd name="connsiteY86" fmla="*/ 4244975 h 6858000"/>
              <a:gd name="connsiteX87" fmla="*/ 7554829 w 7713579"/>
              <a:gd name="connsiteY87" fmla="*/ 4297362 h 6858000"/>
              <a:gd name="connsiteX88" fmla="*/ 7569116 w 7713579"/>
              <a:gd name="connsiteY88" fmla="*/ 4343400 h 6858000"/>
              <a:gd name="connsiteX89" fmla="*/ 7586579 w 7713579"/>
              <a:gd name="connsiteY89" fmla="*/ 4386262 h 6858000"/>
              <a:gd name="connsiteX90" fmla="*/ 7604041 w 7713579"/>
              <a:gd name="connsiteY90" fmla="*/ 4424362 h 6858000"/>
              <a:gd name="connsiteX91" fmla="*/ 7642141 w 7713579"/>
              <a:gd name="connsiteY91" fmla="*/ 4498975 h 6858000"/>
              <a:gd name="connsiteX92" fmla="*/ 7661191 w 7713579"/>
              <a:gd name="connsiteY92" fmla="*/ 4537075 h 6858000"/>
              <a:gd name="connsiteX93" fmla="*/ 7677066 w 7713579"/>
              <a:gd name="connsiteY93" fmla="*/ 4579937 h 6858000"/>
              <a:gd name="connsiteX94" fmla="*/ 7691354 w 7713579"/>
              <a:gd name="connsiteY94" fmla="*/ 4625975 h 6858000"/>
              <a:gd name="connsiteX95" fmla="*/ 7702466 w 7713579"/>
              <a:gd name="connsiteY95" fmla="*/ 4678362 h 6858000"/>
              <a:gd name="connsiteX96" fmla="*/ 7710404 w 7713579"/>
              <a:gd name="connsiteY96" fmla="*/ 4738687 h 6858000"/>
              <a:gd name="connsiteX97" fmla="*/ 7713579 w 7713579"/>
              <a:gd name="connsiteY97" fmla="*/ 4806950 h 6858000"/>
              <a:gd name="connsiteX98" fmla="*/ 7710404 w 7713579"/>
              <a:gd name="connsiteY98" fmla="*/ 4875212 h 6858000"/>
              <a:gd name="connsiteX99" fmla="*/ 7702466 w 7713579"/>
              <a:gd name="connsiteY99" fmla="*/ 4935537 h 6858000"/>
              <a:gd name="connsiteX100" fmla="*/ 7691354 w 7713579"/>
              <a:gd name="connsiteY100" fmla="*/ 4987925 h 6858000"/>
              <a:gd name="connsiteX101" fmla="*/ 7677066 w 7713579"/>
              <a:gd name="connsiteY101" fmla="*/ 5033962 h 6858000"/>
              <a:gd name="connsiteX102" fmla="*/ 7661191 w 7713579"/>
              <a:gd name="connsiteY102" fmla="*/ 5075237 h 6858000"/>
              <a:gd name="connsiteX103" fmla="*/ 7642141 w 7713579"/>
              <a:gd name="connsiteY103" fmla="*/ 5114925 h 6858000"/>
              <a:gd name="connsiteX104" fmla="*/ 7623091 w 7713579"/>
              <a:gd name="connsiteY104" fmla="*/ 5149850 h 6858000"/>
              <a:gd name="connsiteX105" fmla="*/ 7604041 w 7713579"/>
              <a:gd name="connsiteY105" fmla="*/ 5186362 h 6858000"/>
              <a:gd name="connsiteX106" fmla="*/ 7586579 w 7713579"/>
              <a:gd name="connsiteY106" fmla="*/ 5226050 h 6858000"/>
              <a:gd name="connsiteX107" fmla="*/ 7569116 w 7713579"/>
              <a:gd name="connsiteY107" fmla="*/ 5268912 h 6858000"/>
              <a:gd name="connsiteX108" fmla="*/ 7554829 w 7713579"/>
              <a:gd name="connsiteY108" fmla="*/ 5313362 h 6858000"/>
              <a:gd name="connsiteX109" fmla="*/ 7545304 w 7713579"/>
              <a:gd name="connsiteY109" fmla="*/ 5365750 h 6858000"/>
              <a:gd name="connsiteX110" fmla="*/ 7535779 w 7713579"/>
              <a:gd name="connsiteY110" fmla="*/ 5426075 h 6858000"/>
              <a:gd name="connsiteX111" fmla="*/ 7534191 w 7713579"/>
              <a:gd name="connsiteY111" fmla="*/ 5494337 h 6858000"/>
              <a:gd name="connsiteX112" fmla="*/ 7535779 w 7713579"/>
              <a:gd name="connsiteY112" fmla="*/ 5562600 h 6858000"/>
              <a:gd name="connsiteX113" fmla="*/ 7545304 w 7713579"/>
              <a:gd name="connsiteY113" fmla="*/ 5622925 h 6858000"/>
              <a:gd name="connsiteX114" fmla="*/ 7554829 w 7713579"/>
              <a:gd name="connsiteY114" fmla="*/ 5675312 h 6858000"/>
              <a:gd name="connsiteX115" fmla="*/ 7569116 w 7713579"/>
              <a:gd name="connsiteY115" fmla="*/ 5721350 h 6858000"/>
              <a:gd name="connsiteX116" fmla="*/ 7586579 w 7713579"/>
              <a:gd name="connsiteY116" fmla="*/ 5762625 h 6858000"/>
              <a:gd name="connsiteX117" fmla="*/ 7604041 w 7713579"/>
              <a:gd name="connsiteY117" fmla="*/ 5802312 h 6858000"/>
              <a:gd name="connsiteX118" fmla="*/ 7623091 w 7713579"/>
              <a:gd name="connsiteY118" fmla="*/ 5840412 h 6858000"/>
              <a:gd name="connsiteX119" fmla="*/ 7642141 w 7713579"/>
              <a:gd name="connsiteY119" fmla="*/ 5876925 h 6858000"/>
              <a:gd name="connsiteX120" fmla="*/ 7661191 w 7713579"/>
              <a:gd name="connsiteY120" fmla="*/ 5915025 h 6858000"/>
              <a:gd name="connsiteX121" fmla="*/ 7677066 w 7713579"/>
              <a:gd name="connsiteY121" fmla="*/ 5956300 h 6858000"/>
              <a:gd name="connsiteX122" fmla="*/ 7691354 w 7713579"/>
              <a:gd name="connsiteY122" fmla="*/ 6003925 h 6858000"/>
              <a:gd name="connsiteX123" fmla="*/ 7702466 w 7713579"/>
              <a:gd name="connsiteY123" fmla="*/ 6056312 h 6858000"/>
              <a:gd name="connsiteX124" fmla="*/ 7710404 w 7713579"/>
              <a:gd name="connsiteY124" fmla="*/ 6113462 h 6858000"/>
              <a:gd name="connsiteX125" fmla="*/ 7713579 w 7713579"/>
              <a:gd name="connsiteY125" fmla="*/ 6183312 h 6858000"/>
              <a:gd name="connsiteX126" fmla="*/ 7710404 w 7713579"/>
              <a:gd name="connsiteY126" fmla="*/ 6251575 h 6858000"/>
              <a:gd name="connsiteX127" fmla="*/ 7702466 w 7713579"/>
              <a:gd name="connsiteY127" fmla="*/ 6311900 h 6858000"/>
              <a:gd name="connsiteX128" fmla="*/ 7691354 w 7713579"/>
              <a:gd name="connsiteY128" fmla="*/ 6361112 h 6858000"/>
              <a:gd name="connsiteX129" fmla="*/ 7677066 w 7713579"/>
              <a:gd name="connsiteY129" fmla="*/ 6407150 h 6858000"/>
              <a:gd name="connsiteX130" fmla="*/ 7661191 w 7713579"/>
              <a:gd name="connsiteY130" fmla="*/ 6448425 h 6858000"/>
              <a:gd name="connsiteX131" fmla="*/ 7643729 w 7713579"/>
              <a:gd name="connsiteY131" fmla="*/ 6488112 h 6858000"/>
              <a:gd name="connsiteX132" fmla="*/ 7626266 w 7713579"/>
              <a:gd name="connsiteY132" fmla="*/ 6523037 h 6858000"/>
              <a:gd name="connsiteX133" fmla="*/ 7607216 w 7713579"/>
              <a:gd name="connsiteY133" fmla="*/ 6561137 h 6858000"/>
              <a:gd name="connsiteX134" fmla="*/ 7588166 w 7713579"/>
              <a:gd name="connsiteY134" fmla="*/ 6597650 h 6858000"/>
              <a:gd name="connsiteX135" fmla="*/ 7572291 w 7713579"/>
              <a:gd name="connsiteY135" fmla="*/ 6640512 h 6858000"/>
              <a:gd name="connsiteX136" fmla="*/ 7556416 w 7713579"/>
              <a:gd name="connsiteY136" fmla="*/ 6683375 h 6858000"/>
              <a:gd name="connsiteX137" fmla="*/ 7546891 w 7713579"/>
              <a:gd name="connsiteY137" fmla="*/ 6735762 h 6858000"/>
              <a:gd name="connsiteX138" fmla="*/ 7538954 w 7713579"/>
              <a:gd name="connsiteY138" fmla="*/ 6791325 h 6858000"/>
              <a:gd name="connsiteX139" fmla="*/ 7534191 w 7713579"/>
              <a:gd name="connsiteY139" fmla="*/ 6858000 h 6858000"/>
              <a:gd name="connsiteX140" fmla="*/ 0 w 7713579"/>
              <a:gd name="connsiteY140" fmla="*/ 6858000 h 6858000"/>
              <a:gd name="connsiteX141" fmla="*/ 0 w 7713579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713579" h="6858000">
                <a:moveTo>
                  <a:pt x="0" y="0"/>
                </a:moveTo>
                <a:lnTo>
                  <a:pt x="7534191" y="0"/>
                </a:lnTo>
                <a:lnTo>
                  <a:pt x="7538954" y="66675"/>
                </a:lnTo>
                <a:lnTo>
                  <a:pt x="7546891" y="122237"/>
                </a:lnTo>
                <a:lnTo>
                  <a:pt x="7556416" y="174625"/>
                </a:lnTo>
                <a:lnTo>
                  <a:pt x="7572291" y="217487"/>
                </a:lnTo>
                <a:lnTo>
                  <a:pt x="7588166" y="260350"/>
                </a:lnTo>
                <a:lnTo>
                  <a:pt x="7607216" y="296862"/>
                </a:lnTo>
                <a:lnTo>
                  <a:pt x="7626266" y="334962"/>
                </a:lnTo>
                <a:lnTo>
                  <a:pt x="7643729" y="369887"/>
                </a:lnTo>
                <a:lnTo>
                  <a:pt x="7661191" y="409575"/>
                </a:lnTo>
                <a:lnTo>
                  <a:pt x="7677066" y="450850"/>
                </a:lnTo>
                <a:lnTo>
                  <a:pt x="7691354" y="496887"/>
                </a:lnTo>
                <a:lnTo>
                  <a:pt x="7702466" y="546100"/>
                </a:lnTo>
                <a:lnTo>
                  <a:pt x="7710404" y="606425"/>
                </a:lnTo>
                <a:lnTo>
                  <a:pt x="7713579" y="673100"/>
                </a:lnTo>
                <a:lnTo>
                  <a:pt x="7710404" y="744537"/>
                </a:lnTo>
                <a:lnTo>
                  <a:pt x="7702466" y="801687"/>
                </a:lnTo>
                <a:lnTo>
                  <a:pt x="7691354" y="854075"/>
                </a:lnTo>
                <a:lnTo>
                  <a:pt x="7677066" y="901700"/>
                </a:lnTo>
                <a:lnTo>
                  <a:pt x="7661191" y="942975"/>
                </a:lnTo>
                <a:lnTo>
                  <a:pt x="7642141" y="981075"/>
                </a:lnTo>
                <a:lnTo>
                  <a:pt x="7623091" y="1017587"/>
                </a:lnTo>
                <a:lnTo>
                  <a:pt x="7604041" y="1055687"/>
                </a:lnTo>
                <a:lnTo>
                  <a:pt x="7586579" y="1095375"/>
                </a:lnTo>
                <a:lnTo>
                  <a:pt x="7569116" y="1136650"/>
                </a:lnTo>
                <a:lnTo>
                  <a:pt x="7554829" y="1182687"/>
                </a:lnTo>
                <a:lnTo>
                  <a:pt x="7545304" y="1235075"/>
                </a:lnTo>
                <a:lnTo>
                  <a:pt x="7535779" y="1295400"/>
                </a:lnTo>
                <a:lnTo>
                  <a:pt x="7534191" y="1363662"/>
                </a:lnTo>
                <a:lnTo>
                  <a:pt x="7535779" y="1431925"/>
                </a:lnTo>
                <a:lnTo>
                  <a:pt x="7545304" y="1492250"/>
                </a:lnTo>
                <a:lnTo>
                  <a:pt x="7554829" y="1544637"/>
                </a:lnTo>
                <a:lnTo>
                  <a:pt x="7569116" y="1589087"/>
                </a:lnTo>
                <a:lnTo>
                  <a:pt x="7586579" y="1631950"/>
                </a:lnTo>
                <a:lnTo>
                  <a:pt x="7604041" y="1671637"/>
                </a:lnTo>
                <a:lnTo>
                  <a:pt x="7623091" y="1708150"/>
                </a:lnTo>
                <a:lnTo>
                  <a:pt x="7642141" y="1743075"/>
                </a:lnTo>
                <a:lnTo>
                  <a:pt x="7661191" y="1782762"/>
                </a:lnTo>
                <a:lnTo>
                  <a:pt x="7677066" y="1824037"/>
                </a:lnTo>
                <a:lnTo>
                  <a:pt x="7691354" y="1870075"/>
                </a:lnTo>
                <a:lnTo>
                  <a:pt x="7702466" y="1922462"/>
                </a:lnTo>
                <a:lnTo>
                  <a:pt x="7710404" y="1982787"/>
                </a:lnTo>
                <a:lnTo>
                  <a:pt x="7713579" y="2051050"/>
                </a:lnTo>
                <a:lnTo>
                  <a:pt x="7710404" y="2119312"/>
                </a:lnTo>
                <a:lnTo>
                  <a:pt x="7702466" y="2179637"/>
                </a:lnTo>
                <a:lnTo>
                  <a:pt x="7691354" y="2232025"/>
                </a:lnTo>
                <a:lnTo>
                  <a:pt x="7677066" y="2278062"/>
                </a:lnTo>
                <a:lnTo>
                  <a:pt x="7661191" y="2319337"/>
                </a:lnTo>
                <a:lnTo>
                  <a:pt x="7642141" y="2359025"/>
                </a:lnTo>
                <a:lnTo>
                  <a:pt x="7623091" y="2395537"/>
                </a:lnTo>
                <a:lnTo>
                  <a:pt x="7604041" y="2433637"/>
                </a:lnTo>
                <a:lnTo>
                  <a:pt x="7586579" y="2471737"/>
                </a:lnTo>
                <a:lnTo>
                  <a:pt x="7569116" y="2513012"/>
                </a:lnTo>
                <a:lnTo>
                  <a:pt x="7554829" y="2560637"/>
                </a:lnTo>
                <a:lnTo>
                  <a:pt x="7545304" y="2613025"/>
                </a:lnTo>
                <a:lnTo>
                  <a:pt x="7535779" y="2671762"/>
                </a:lnTo>
                <a:lnTo>
                  <a:pt x="7534191" y="2741612"/>
                </a:lnTo>
                <a:lnTo>
                  <a:pt x="7535779" y="2809875"/>
                </a:lnTo>
                <a:lnTo>
                  <a:pt x="7545304" y="2868612"/>
                </a:lnTo>
                <a:lnTo>
                  <a:pt x="7554829" y="2922587"/>
                </a:lnTo>
                <a:lnTo>
                  <a:pt x="7569116" y="2967037"/>
                </a:lnTo>
                <a:lnTo>
                  <a:pt x="7586579" y="3009900"/>
                </a:lnTo>
                <a:lnTo>
                  <a:pt x="7604041" y="3046412"/>
                </a:lnTo>
                <a:lnTo>
                  <a:pt x="7623091" y="3084512"/>
                </a:lnTo>
                <a:lnTo>
                  <a:pt x="7642141" y="3121025"/>
                </a:lnTo>
                <a:lnTo>
                  <a:pt x="7661191" y="3160712"/>
                </a:lnTo>
                <a:lnTo>
                  <a:pt x="7677066" y="3201987"/>
                </a:lnTo>
                <a:lnTo>
                  <a:pt x="7691354" y="3248025"/>
                </a:lnTo>
                <a:lnTo>
                  <a:pt x="7702466" y="3300412"/>
                </a:lnTo>
                <a:lnTo>
                  <a:pt x="7710404" y="3360737"/>
                </a:lnTo>
                <a:lnTo>
                  <a:pt x="7713579" y="3427412"/>
                </a:lnTo>
                <a:lnTo>
                  <a:pt x="7710404" y="3497262"/>
                </a:lnTo>
                <a:lnTo>
                  <a:pt x="7702466" y="3557587"/>
                </a:lnTo>
                <a:lnTo>
                  <a:pt x="7691354" y="3609975"/>
                </a:lnTo>
                <a:lnTo>
                  <a:pt x="7677066" y="3656012"/>
                </a:lnTo>
                <a:lnTo>
                  <a:pt x="7661191" y="3697287"/>
                </a:lnTo>
                <a:lnTo>
                  <a:pt x="7642141" y="3736975"/>
                </a:lnTo>
                <a:lnTo>
                  <a:pt x="7604041" y="3811587"/>
                </a:lnTo>
                <a:lnTo>
                  <a:pt x="7586579" y="3848100"/>
                </a:lnTo>
                <a:lnTo>
                  <a:pt x="7569116" y="3890962"/>
                </a:lnTo>
                <a:lnTo>
                  <a:pt x="7554829" y="3935412"/>
                </a:lnTo>
                <a:lnTo>
                  <a:pt x="7545304" y="3987800"/>
                </a:lnTo>
                <a:lnTo>
                  <a:pt x="7535779" y="4048125"/>
                </a:lnTo>
                <a:lnTo>
                  <a:pt x="7534191" y="4116387"/>
                </a:lnTo>
                <a:lnTo>
                  <a:pt x="7535779" y="4186237"/>
                </a:lnTo>
                <a:lnTo>
                  <a:pt x="7545304" y="4244975"/>
                </a:lnTo>
                <a:lnTo>
                  <a:pt x="7554829" y="4297362"/>
                </a:lnTo>
                <a:lnTo>
                  <a:pt x="7569116" y="4343400"/>
                </a:lnTo>
                <a:lnTo>
                  <a:pt x="7586579" y="4386262"/>
                </a:lnTo>
                <a:lnTo>
                  <a:pt x="7604041" y="4424362"/>
                </a:lnTo>
                <a:lnTo>
                  <a:pt x="7642141" y="4498975"/>
                </a:lnTo>
                <a:lnTo>
                  <a:pt x="7661191" y="4537075"/>
                </a:lnTo>
                <a:lnTo>
                  <a:pt x="7677066" y="4579937"/>
                </a:lnTo>
                <a:lnTo>
                  <a:pt x="7691354" y="4625975"/>
                </a:lnTo>
                <a:lnTo>
                  <a:pt x="7702466" y="4678362"/>
                </a:lnTo>
                <a:lnTo>
                  <a:pt x="7710404" y="4738687"/>
                </a:lnTo>
                <a:lnTo>
                  <a:pt x="7713579" y="4806950"/>
                </a:lnTo>
                <a:lnTo>
                  <a:pt x="7710404" y="4875212"/>
                </a:lnTo>
                <a:lnTo>
                  <a:pt x="7702466" y="4935537"/>
                </a:lnTo>
                <a:lnTo>
                  <a:pt x="7691354" y="4987925"/>
                </a:lnTo>
                <a:lnTo>
                  <a:pt x="7677066" y="5033962"/>
                </a:lnTo>
                <a:lnTo>
                  <a:pt x="7661191" y="5075237"/>
                </a:lnTo>
                <a:lnTo>
                  <a:pt x="7642141" y="5114925"/>
                </a:lnTo>
                <a:lnTo>
                  <a:pt x="7623091" y="5149850"/>
                </a:lnTo>
                <a:lnTo>
                  <a:pt x="7604041" y="5186362"/>
                </a:lnTo>
                <a:lnTo>
                  <a:pt x="7586579" y="5226050"/>
                </a:lnTo>
                <a:lnTo>
                  <a:pt x="7569116" y="5268912"/>
                </a:lnTo>
                <a:lnTo>
                  <a:pt x="7554829" y="5313362"/>
                </a:lnTo>
                <a:lnTo>
                  <a:pt x="7545304" y="5365750"/>
                </a:lnTo>
                <a:lnTo>
                  <a:pt x="7535779" y="5426075"/>
                </a:lnTo>
                <a:lnTo>
                  <a:pt x="7534191" y="5494337"/>
                </a:lnTo>
                <a:lnTo>
                  <a:pt x="7535779" y="5562600"/>
                </a:lnTo>
                <a:lnTo>
                  <a:pt x="7545304" y="5622925"/>
                </a:lnTo>
                <a:lnTo>
                  <a:pt x="7554829" y="5675312"/>
                </a:lnTo>
                <a:lnTo>
                  <a:pt x="7569116" y="5721350"/>
                </a:lnTo>
                <a:lnTo>
                  <a:pt x="7586579" y="5762625"/>
                </a:lnTo>
                <a:lnTo>
                  <a:pt x="7604041" y="5802312"/>
                </a:lnTo>
                <a:lnTo>
                  <a:pt x="7623091" y="5840412"/>
                </a:lnTo>
                <a:lnTo>
                  <a:pt x="7642141" y="5876925"/>
                </a:lnTo>
                <a:lnTo>
                  <a:pt x="7661191" y="5915025"/>
                </a:lnTo>
                <a:lnTo>
                  <a:pt x="7677066" y="5956300"/>
                </a:lnTo>
                <a:lnTo>
                  <a:pt x="7691354" y="6003925"/>
                </a:lnTo>
                <a:lnTo>
                  <a:pt x="7702466" y="6056312"/>
                </a:lnTo>
                <a:lnTo>
                  <a:pt x="7710404" y="6113462"/>
                </a:lnTo>
                <a:lnTo>
                  <a:pt x="7713579" y="6183312"/>
                </a:lnTo>
                <a:lnTo>
                  <a:pt x="7710404" y="6251575"/>
                </a:lnTo>
                <a:lnTo>
                  <a:pt x="7702466" y="6311900"/>
                </a:lnTo>
                <a:lnTo>
                  <a:pt x="7691354" y="6361112"/>
                </a:lnTo>
                <a:lnTo>
                  <a:pt x="7677066" y="6407150"/>
                </a:lnTo>
                <a:lnTo>
                  <a:pt x="7661191" y="6448425"/>
                </a:lnTo>
                <a:lnTo>
                  <a:pt x="7643729" y="6488112"/>
                </a:lnTo>
                <a:lnTo>
                  <a:pt x="7626266" y="6523037"/>
                </a:lnTo>
                <a:lnTo>
                  <a:pt x="7607216" y="6561137"/>
                </a:lnTo>
                <a:lnTo>
                  <a:pt x="7588166" y="6597650"/>
                </a:lnTo>
                <a:lnTo>
                  <a:pt x="7572291" y="6640512"/>
                </a:lnTo>
                <a:lnTo>
                  <a:pt x="7556416" y="6683375"/>
                </a:lnTo>
                <a:lnTo>
                  <a:pt x="7546891" y="6735762"/>
                </a:lnTo>
                <a:lnTo>
                  <a:pt x="7538954" y="6791325"/>
                </a:lnTo>
                <a:lnTo>
                  <a:pt x="753419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E16E94-C0D2-4EA9-9CBB-B914BE78E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79"/>
          <a:stretch/>
        </p:blipFill>
        <p:spPr>
          <a:xfrm>
            <a:off x="127262" y="934720"/>
            <a:ext cx="7380578" cy="504952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D735B5-FD0F-4B6E-9348-9FD7B029D2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16641" y="2286000"/>
            <a:ext cx="3410309" cy="384480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400" cap="none" spc="50">
                <a:solidFill>
                  <a:schemeClr val="tx1">
                    <a:alpha val="60000"/>
                  </a:schemeClr>
                </a:solidFill>
              </a:rPr>
              <a:t>Life expectancy  schooling , Income composition are  Highly + correlated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 cap="none" spc="50">
                <a:solidFill>
                  <a:schemeClr val="tx1">
                    <a:alpha val="60000"/>
                  </a:schemeClr>
                </a:solidFill>
              </a:rPr>
              <a:t>Life expectancy and Adult Mortality rate is highly Negative correlated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 cap="none" spc="50">
                <a:solidFill>
                  <a:schemeClr val="tx1">
                    <a:alpha val="60000"/>
                  </a:schemeClr>
                </a:solidFill>
              </a:rPr>
              <a:t>With respect to life expectancy polio, BMI, Diphtheria, GDP, Alcohol, percentage expenditure are also moderate correlated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 cap="none">
                <a:solidFill>
                  <a:schemeClr val="tx1">
                    <a:alpha val="60000"/>
                  </a:schemeClr>
                </a:solidFill>
              </a:rPr>
              <a:t>Infant death and under five deaths are highly positive correlated to each other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 cap="none" spc="50">
                <a:solidFill>
                  <a:schemeClr val="tx1">
                    <a:alpha val="60000"/>
                  </a:schemeClr>
                </a:solidFill>
              </a:rPr>
              <a:t> Percentage expenditure and GD are highly correlated.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 cap="none" spc="50">
                <a:solidFill>
                  <a:schemeClr val="tx1">
                    <a:alpha val="60000"/>
                  </a:schemeClr>
                </a:solidFill>
                <a:effectLst/>
              </a:rPr>
              <a:t>Thickness -1 and thickness 5 are highly correlated </a:t>
            </a:r>
            <a:r>
              <a:rPr lang="en-US" sz="1400">
                <a:solidFill>
                  <a:schemeClr val="tx1">
                    <a:alpha val="60000"/>
                  </a:schemeClr>
                </a:solidFill>
                <a:effectLst/>
              </a:rPr>
              <a:t> </a:t>
            </a:r>
            <a:r>
              <a:rPr lang="en-US" sz="1400" cap="none">
                <a:solidFill>
                  <a:schemeClr val="tx1">
                    <a:alpha val="60000"/>
                  </a:schemeClr>
                </a:solidFill>
                <a:effectLst/>
              </a:rPr>
              <a:t> 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400" cap="none">
              <a:solidFill>
                <a:schemeClr val="tx1">
                  <a:alpha val="60000"/>
                </a:schemeClr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1400" cap="none" spc="5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483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D898B8EB-E53C-4E72-9817-B4BFCAD73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4" name="Freeform: Shape 53">
            <a:extLst>
              <a:ext uri="{FF2B5EF4-FFF2-40B4-BE49-F238E27FC236}">
                <a16:creationId xmlns:a16="http://schemas.microsoft.com/office/drawing/2014/main" id="{4E130362-2F35-4AB7-9EA5-DBC0F771A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6" name="Freeform: Shape 55">
            <a:extLst>
              <a:ext uri="{FF2B5EF4-FFF2-40B4-BE49-F238E27FC236}">
                <a16:creationId xmlns:a16="http://schemas.microsoft.com/office/drawing/2014/main" id="{56BE988C-7A5B-41EC-A46C-AEA93D8D3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1BE380-C68A-4319-BF7A-1EB24275B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1124712"/>
            <a:ext cx="402336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Bivariate Analysis</a:t>
            </a:r>
            <a:br>
              <a:rPr lang="en-US" sz="4800"/>
            </a:br>
            <a:endParaRPr lang="en-US" sz="480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3CB1EC0-40A9-4D5E-B7E2-6E3423CE2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F322D15-6484-4267-B5C6-35F23A4BF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913" y="850644"/>
            <a:ext cx="3236976" cy="222012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C639B54-46E7-4C19-A364-84F79FB10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9536" y="850644"/>
            <a:ext cx="3236976" cy="2220124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DCBE52EF-2889-423F-947C-0E44A760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9EDF711C-197F-4FF1-9590-3D9908ACE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913" y="3620417"/>
            <a:ext cx="3236976" cy="219711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B163D7A-B2B8-4919-99A8-232ED85E2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3995" y="3620417"/>
            <a:ext cx="3236976" cy="218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21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99F70C-FD03-4A24-A0DC-679B91D1C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675" y="1844675"/>
            <a:ext cx="3103563" cy="2174875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C4ADD4-0487-47B7-869F-190881258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54500" y="1844675"/>
            <a:ext cx="3289300" cy="2174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5CD960-AA95-48C4-9541-99CF1654B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063" y="1844675"/>
            <a:ext cx="3494088" cy="2174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14AFA9-8B46-4868-A935-37C0860B06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675" y="4087813"/>
            <a:ext cx="3248025" cy="22066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917619-7227-4DFB-A9AD-83AECA38E3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7375" y="4087813"/>
            <a:ext cx="3308350" cy="2206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1B8125-059C-4C60-8C89-5AED45EC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5575" y="4087813"/>
            <a:ext cx="3332163" cy="2206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CD680C-8596-47BE-BB27-A4245DE24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Bivariate Analysis </a:t>
            </a:r>
          </a:p>
        </p:txBody>
      </p:sp>
    </p:spTree>
    <p:extLst>
      <p:ext uri="{BB962C8B-B14F-4D97-AF65-F5344CB8AC3E}">
        <p14:creationId xmlns:p14="http://schemas.microsoft.com/office/powerpoint/2010/main" val="3176920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</TotalTime>
  <Words>385</Words>
  <Application>Microsoft Office PowerPoint</Application>
  <PresentationFormat>Widescreen</PresentationFormat>
  <Paragraphs>42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Constantia</vt:lpstr>
      <vt:lpstr>Office Theme</vt:lpstr>
      <vt:lpstr>R-Project  Predicting the average life expectancy of people of 193 Countries.</vt:lpstr>
      <vt:lpstr>Aim of the project</vt:lpstr>
      <vt:lpstr>Univariate Analysis.</vt:lpstr>
      <vt:lpstr>Univariate Analysis </vt:lpstr>
      <vt:lpstr>Univariate Analysis </vt:lpstr>
      <vt:lpstr>Univariate Analysis </vt:lpstr>
      <vt:lpstr>Correlation </vt:lpstr>
      <vt:lpstr>Bivariate Analysis </vt:lpstr>
      <vt:lpstr>Bivariate Analysis </vt:lpstr>
      <vt:lpstr>Bivariate Analysis </vt:lpstr>
      <vt:lpstr>Bivariate analysis </vt:lpstr>
      <vt:lpstr>Principal Component Analysis </vt:lpstr>
      <vt:lpstr>Regression Model </vt:lpstr>
      <vt:lpstr>Prediction of model </vt:lpstr>
      <vt:lpstr>Thank you 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R-Project  Predicting the average life expectancy of people of 193 Countries.</dc:title>
  <dc:creator>Rohit Kumar</dc:creator>
  <cp:lastModifiedBy>Rohit Kumar</cp:lastModifiedBy>
  <cp:revision>3</cp:revision>
  <dcterms:created xsi:type="dcterms:W3CDTF">2021-09-08T18:33:43Z</dcterms:created>
  <dcterms:modified xsi:type="dcterms:W3CDTF">2021-09-11T07:46:41Z</dcterms:modified>
</cp:coreProperties>
</file>